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289" r:id="rId4"/>
    <p:sldId id="306" r:id="rId5"/>
    <p:sldId id="300" r:id="rId6"/>
    <p:sldId id="339" r:id="rId7"/>
    <p:sldId id="291" r:id="rId8"/>
    <p:sldId id="293" r:id="rId9"/>
    <p:sldId id="295" r:id="rId10"/>
    <p:sldId id="348" r:id="rId11"/>
    <p:sldId id="349" r:id="rId12"/>
    <p:sldId id="287" r:id="rId13"/>
    <p:sldId id="299" r:id="rId14"/>
    <p:sldId id="301" r:id="rId15"/>
    <p:sldId id="315"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3B"/>
    <a:srgbClr val="384045"/>
    <a:srgbClr val="1A2342"/>
    <a:srgbClr val="141E3F"/>
    <a:srgbClr val="112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00" d="100"/>
          <a:sy n="100" d="100"/>
        </p:scale>
        <p:origin x="-111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E194EA3C-1F02-459F-B9FB-52D82DD64954}" type="datetimeFigureOut">
              <a:rPr lang="de-AT" smtClean="0"/>
              <a:t>10.11.17</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393850370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194EA3C-1F02-459F-B9FB-52D82DD64954}" type="datetimeFigureOut">
              <a:rPr lang="de-AT" smtClean="0"/>
              <a:t>10.11.17</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60772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194EA3C-1F02-459F-B9FB-52D82DD64954}" type="datetimeFigureOut">
              <a:rPr lang="de-AT" smtClean="0"/>
              <a:t>10.11.17</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5090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194EA3C-1F02-459F-B9FB-52D82DD64954}" type="datetimeFigureOut">
              <a:rPr lang="de-AT" smtClean="0"/>
              <a:t>10.11.17</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337686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194EA3C-1F02-459F-B9FB-52D82DD64954}" type="datetimeFigureOut">
              <a:rPr lang="de-AT" smtClean="0"/>
              <a:t>10.11.17</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38196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194EA3C-1F02-459F-B9FB-52D82DD64954}" type="datetimeFigureOut">
              <a:rPr lang="de-AT" smtClean="0"/>
              <a:t>10.11.17</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351920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194EA3C-1F02-459F-B9FB-52D82DD64954}" type="datetimeFigureOut">
              <a:rPr lang="de-AT" smtClean="0"/>
              <a:t>10.11.17</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06697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194EA3C-1F02-459F-B9FB-52D82DD64954}" type="datetimeFigureOut">
              <a:rPr lang="de-AT" smtClean="0"/>
              <a:t>10.11.17</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0476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4EA3C-1F02-459F-B9FB-52D82DD64954}" type="datetimeFigureOut">
              <a:rPr lang="de-AT" smtClean="0"/>
              <a:t>10.11.17</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77742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E194EA3C-1F02-459F-B9FB-52D82DD64954}" type="datetimeFigureOut">
              <a:rPr lang="de-AT" smtClean="0"/>
              <a:t>10.11.17</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88420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E194EA3C-1F02-459F-B9FB-52D82DD64954}" type="datetimeFigureOut">
              <a:rPr lang="de-AT" smtClean="0"/>
              <a:t>10.11.17</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444B27F-0110-4C77-A03A-C28D5621DEB7}" type="slidenum">
              <a:rPr lang="de-AT" smtClean="0"/>
              <a:t>‹Nr.›</a:t>
            </a:fld>
            <a:endParaRPr lang="de-AT"/>
          </a:p>
        </p:txBody>
      </p:sp>
    </p:spTree>
    <p:extLst>
      <p:ext uri="{BB962C8B-B14F-4D97-AF65-F5344CB8AC3E}">
        <p14:creationId xmlns:p14="http://schemas.microsoft.com/office/powerpoint/2010/main" val="1035574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4EA3C-1F02-459F-B9FB-52D82DD64954}" type="datetimeFigureOut">
              <a:rPr lang="de-AT" smtClean="0"/>
              <a:t>10.11.17</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4B27F-0110-4C77-A03A-C28D5621DEB7}" type="slidenum">
              <a:rPr lang="de-AT" smtClean="0"/>
              <a:t>‹Nr.›</a:t>
            </a:fld>
            <a:endParaRPr lang="de-AT"/>
          </a:p>
        </p:txBody>
      </p:sp>
    </p:spTree>
    <p:extLst>
      <p:ext uri="{BB962C8B-B14F-4D97-AF65-F5344CB8AC3E}">
        <p14:creationId xmlns:p14="http://schemas.microsoft.com/office/powerpoint/2010/main" val="395832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89408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38" y="1003300"/>
            <a:ext cx="2198295" cy="2209801"/>
          </a:xfrm>
          <a:prstGeom prst="rect">
            <a:avLst/>
          </a:prstGeom>
        </p:spPr>
      </p:pic>
      <p:sp>
        <p:nvSpPr>
          <p:cNvPr id="5" name="Textfeld 4"/>
          <p:cNvSpPr txBox="1"/>
          <p:nvPr/>
        </p:nvSpPr>
        <p:spPr>
          <a:xfrm>
            <a:off x="0" y="3594100"/>
            <a:ext cx="4762499" cy="1477328"/>
          </a:xfrm>
          <a:prstGeom prst="rect">
            <a:avLst/>
          </a:prstGeom>
          <a:noFill/>
        </p:spPr>
        <p:txBody>
          <a:bodyPr wrap="square" rtlCol="0">
            <a:spAutoFit/>
          </a:bodyPr>
          <a:lstStyle/>
          <a:p>
            <a:pPr algn="ctr"/>
            <a:r>
              <a:rPr lang="de-DE" sz="2100" dirty="0">
                <a:solidFill>
                  <a:schemeClr val="bg1"/>
                </a:solidFill>
                <a:latin typeface="Times"/>
                <a:cs typeface="Times"/>
              </a:rPr>
              <a:t>MittelschuldirektorInnen-Konferenz</a:t>
            </a:r>
          </a:p>
          <a:p>
            <a:pPr algn="ctr"/>
            <a:r>
              <a:rPr lang="de-DE" sz="2100" i="1" dirty="0">
                <a:solidFill>
                  <a:schemeClr val="bg1"/>
                </a:solidFill>
                <a:latin typeface="Times"/>
                <a:cs typeface="Times"/>
              </a:rPr>
              <a:t>Visuelles Denken in der Mittelschule</a:t>
            </a:r>
          </a:p>
          <a:p>
            <a:pPr algn="ctr"/>
            <a:endParaRPr lang="de-DE" sz="2000" dirty="0">
              <a:solidFill>
                <a:schemeClr val="bg1"/>
              </a:solidFill>
              <a:latin typeface="Times"/>
              <a:cs typeface="Times"/>
            </a:endParaRPr>
          </a:p>
          <a:p>
            <a:pPr algn="ctr"/>
            <a:r>
              <a:rPr lang="de-DE" sz="1400" dirty="0">
                <a:solidFill>
                  <a:schemeClr val="bg1"/>
                </a:solidFill>
                <a:latin typeface="Times"/>
                <a:cs typeface="Times"/>
              </a:rPr>
              <a:t>Mittwoch, 23. Oktober 2017</a:t>
            </a:r>
          </a:p>
          <a:p>
            <a:pPr algn="ctr"/>
            <a:r>
              <a:rPr lang="de-DE" sz="1400" dirty="0">
                <a:solidFill>
                  <a:schemeClr val="bg1"/>
                </a:solidFill>
                <a:latin typeface="Times"/>
                <a:cs typeface="Times"/>
              </a:rPr>
              <a:t>Ort: Volksschule Reichenau, Tirol</a:t>
            </a:r>
          </a:p>
        </p:txBody>
      </p:sp>
      <p:pic>
        <p:nvPicPr>
          <p:cNvPr id="4" name="Bild 3"/>
          <p:cNvPicPr>
            <a:picLocks noChangeAspect="1"/>
          </p:cNvPicPr>
          <p:nvPr/>
        </p:nvPicPr>
        <p:blipFill>
          <a:blip r:embed="rId3"/>
          <a:stretch>
            <a:fillRect/>
          </a:stretch>
        </p:blipFill>
        <p:spPr>
          <a:xfrm>
            <a:off x="4711700" y="0"/>
            <a:ext cx="4976614" cy="6858000"/>
          </a:xfrm>
          <a:prstGeom prst="rect">
            <a:avLst/>
          </a:prstGeom>
        </p:spPr>
      </p:pic>
    </p:spTree>
    <p:extLst>
      <p:ext uri="{BB962C8B-B14F-4D97-AF65-F5344CB8AC3E}">
        <p14:creationId xmlns:p14="http://schemas.microsoft.com/office/powerpoint/2010/main" val="23518069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5" name="Rechteck 4"/>
          <p:cNvSpPr/>
          <p:nvPr/>
        </p:nvSpPr>
        <p:spPr>
          <a:xfrm>
            <a:off x="1549400" y="2146300"/>
            <a:ext cx="6159500" cy="3970318"/>
          </a:xfrm>
          <a:prstGeom prst="rect">
            <a:avLst/>
          </a:prstGeom>
        </p:spPr>
        <p:txBody>
          <a:bodyPr wrap="square">
            <a:spAutoFit/>
          </a:bodyPr>
          <a:lstStyle/>
          <a:p>
            <a:r>
              <a:rPr lang="de-AT"/>
              <a:t>Bei dieser Methode kommt es, anders als bei Referaten, zu spontanen, nicht vorbereiteten Aussagen, etwas, dass sowohl in meiner Schulzeit, als auch an der Uni, viel zu wenig geübt wurde, ein Manko, welches mir erst im Ausland, als ich normale, nicht akademische Unterhaltungen führen wollte, auffiel.</a:t>
            </a:r>
          </a:p>
          <a:p>
            <a:endParaRPr lang="de-DE"/>
          </a:p>
          <a:p>
            <a:r>
              <a:rPr lang="de-AT"/>
              <a:t>Auf der Internetseite des Bildungsministeriums findet man auch das Unterrichtsprinzip Leseerziehung. Bei dessen Definition, handelt es sich aber nur um das Lesen von Texten, maximal um einen Text der mit Bildern erweitert wird. Ich finde hier könnte ein Schritt sein, diese Definition auch auf das Lesen von Bildern auszuweiten, um den Veränderungen der letzten Jahrzehnte gerecht zu werden.</a:t>
            </a:r>
            <a:endParaRPr lang="de-DE"/>
          </a:p>
          <a:p>
            <a:pPr marL="285750" lvl="0" indent="-285750">
              <a:buFont typeface="Arial"/>
              <a:buChar char="•"/>
              <a:tabLst>
                <a:tab pos="1066800" algn="l"/>
              </a:tabLst>
              <a:defRPr sz="1800"/>
            </a:pPr>
            <a:r>
              <a:rPr lang="de-DE">
                <a:solidFill>
                  <a:srgbClr val="FF6600"/>
                </a:solidFill>
              </a:rPr>
              <a:t>		</a:t>
            </a:r>
            <a:endParaRPr lang="de-DE" sz="2400">
              <a:solidFill>
                <a:srgbClr val="FF6600"/>
              </a:solidFill>
            </a:endParaRPr>
          </a:p>
        </p:txBody>
      </p:sp>
      <p:sp>
        <p:nvSpPr>
          <p:cNvPr id="9" name="Textfeld 8"/>
          <p:cNvSpPr txBox="1"/>
          <p:nvPr/>
        </p:nvSpPr>
        <p:spPr>
          <a:xfrm>
            <a:off x="1511300" y="1790700"/>
            <a:ext cx="6908800" cy="369332"/>
          </a:xfrm>
          <a:prstGeom prst="rect">
            <a:avLst/>
          </a:prstGeom>
          <a:noFill/>
        </p:spPr>
        <p:txBody>
          <a:bodyPr wrap="square" rtlCol="0">
            <a:spAutoFit/>
          </a:bodyPr>
          <a:lstStyle/>
          <a:p>
            <a:r>
              <a:rPr lang="de-DE" b="1" dirty="0">
                <a:solidFill>
                  <a:srgbClr val="ED7D31"/>
                </a:solidFill>
                <a:latin typeface="Times"/>
                <a:cs typeface="Times"/>
              </a:rPr>
              <a:t> Kommentar Student 1  -  Uni Innsbruck LehrerInnen-Fortbildung</a:t>
            </a:r>
            <a:endParaRPr lang="de-DE"/>
          </a:p>
        </p:txBody>
      </p:sp>
    </p:spTree>
    <p:extLst>
      <p:ext uri="{BB962C8B-B14F-4D97-AF65-F5344CB8AC3E}">
        <p14:creationId xmlns:p14="http://schemas.microsoft.com/office/powerpoint/2010/main" val="1129989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5" name="Rechteck 4"/>
          <p:cNvSpPr/>
          <p:nvPr/>
        </p:nvSpPr>
        <p:spPr>
          <a:xfrm>
            <a:off x="1549400" y="2146300"/>
            <a:ext cx="6159500" cy="2031325"/>
          </a:xfrm>
          <a:prstGeom prst="rect">
            <a:avLst/>
          </a:prstGeom>
        </p:spPr>
        <p:txBody>
          <a:bodyPr wrap="square">
            <a:spAutoFit/>
          </a:bodyPr>
          <a:lstStyle/>
          <a:p>
            <a:r>
              <a:rPr lang="de-DE"/>
              <a:t>In der Schule ist es trotz der Zielsetzung des kompetenz- orientierten Unterrichts kein Thema, visuelle Bildung einzubauen, und bleibt daher die Aufgabe engagierter und interessierter Lehrpersonen. Das bedeutet, dass es bis heute, obwohl der kompetenzorientierte Unterricht das erklärte Ziel der Regierung ist, von einzelen Lehrpersonen abhängt dies in letzter Konsequenz umzusetzen. </a:t>
            </a:r>
          </a:p>
        </p:txBody>
      </p:sp>
      <p:sp>
        <p:nvSpPr>
          <p:cNvPr id="9" name="Textfeld 8"/>
          <p:cNvSpPr txBox="1"/>
          <p:nvPr/>
        </p:nvSpPr>
        <p:spPr>
          <a:xfrm>
            <a:off x="1511300" y="1790700"/>
            <a:ext cx="7010400" cy="369332"/>
          </a:xfrm>
          <a:prstGeom prst="rect">
            <a:avLst/>
          </a:prstGeom>
          <a:noFill/>
        </p:spPr>
        <p:txBody>
          <a:bodyPr wrap="square" rtlCol="0">
            <a:spAutoFit/>
          </a:bodyPr>
          <a:lstStyle/>
          <a:p>
            <a:r>
              <a:rPr lang="de-DE" b="1" dirty="0">
                <a:solidFill>
                  <a:srgbClr val="ED7D31"/>
                </a:solidFill>
                <a:latin typeface="Times"/>
                <a:cs typeface="Times"/>
              </a:rPr>
              <a:t> Kommentar Student 2  -  Uni Innsbruck LehrerInnen-Fortbildung</a:t>
            </a:r>
            <a:endParaRPr lang="de-DE"/>
          </a:p>
        </p:txBody>
      </p:sp>
    </p:spTree>
    <p:extLst>
      <p:ext uri="{BB962C8B-B14F-4D97-AF65-F5344CB8AC3E}">
        <p14:creationId xmlns:p14="http://schemas.microsoft.com/office/powerpoint/2010/main" val="3781205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91440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Bild 1" descr="Andrew Moore:Yancey Richardson Gallery - NYT Nov.12.2012 K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4" y="0"/>
            <a:ext cx="8657355" cy="6907847"/>
          </a:xfrm>
          <a:prstGeom prst="rect">
            <a:avLst/>
          </a:prstGeom>
        </p:spPr>
      </p:pic>
    </p:spTree>
    <p:extLst>
      <p:ext uri="{BB962C8B-B14F-4D97-AF65-F5344CB8AC3E}">
        <p14:creationId xmlns:p14="http://schemas.microsoft.com/office/powerpoint/2010/main" val="3189805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3" descr="JW_INVISIBLE_MAN Kop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501" y="-139700"/>
            <a:ext cx="10318327" cy="7112000"/>
          </a:xfrm>
          <a:prstGeom prst="rect">
            <a:avLst/>
          </a:prstGeom>
        </p:spPr>
      </p:pic>
    </p:spTree>
    <p:extLst>
      <p:ext uri="{BB962C8B-B14F-4D97-AF65-F5344CB8AC3E}">
        <p14:creationId xmlns:p14="http://schemas.microsoft.com/office/powerpoint/2010/main" val="3662141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3107772" y="4026728"/>
            <a:ext cx="5774765" cy="707886"/>
          </a:xfrm>
          <a:prstGeom prst="rect">
            <a:avLst/>
          </a:prstGeom>
          <a:noFill/>
        </p:spPr>
        <p:txBody>
          <a:bodyPr wrap="square" rtlCol="0">
            <a:spAutoFit/>
          </a:bodyPr>
          <a:lstStyle/>
          <a:p>
            <a:endParaRPr lang="de-DE" sz="4000" dirty="0" smtClean="0">
              <a:solidFill>
                <a:schemeClr val="bg1"/>
              </a:solidFill>
              <a:latin typeface="Times"/>
              <a:cs typeface="Times"/>
            </a:endParaRPr>
          </a:p>
        </p:txBody>
      </p:sp>
      <p:pic>
        <p:nvPicPr>
          <p:cNvPr id="3" name="Bild 2" descr="Augste Renoir - Das Frühstück der Ruderer  Kop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14300"/>
            <a:ext cx="9512300" cy="7053338"/>
          </a:xfrm>
          <a:prstGeom prst="rect">
            <a:avLst/>
          </a:prstGeom>
        </p:spPr>
      </p:pic>
    </p:spTree>
    <p:extLst>
      <p:ext uri="{BB962C8B-B14F-4D97-AF65-F5344CB8AC3E}">
        <p14:creationId xmlns:p14="http://schemas.microsoft.com/office/powerpoint/2010/main" val="31127647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296" y="2057401"/>
            <a:ext cx="2438337" cy="2451100"/>
          </a:xfrm>
          <a:prstGeom prst="rect">
            <a:avLst/>
          </a:prstGeom>
        </p:spPr>
      </p:pic>
    </p:spTree>
    <p:extLst>
      <p:ext uri="{BB962C8B-B14F-4D97-AF65-F5344CB8AC3E}">
        <p14:creationId xmlns:p14="http://schemas.microsoft.com/office/powerpoint/2010/main" val="289224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1440000" y="2520000"/>
            <a:ext cx="6434000" cy="3407088"/>
          </a:xfrm>
          <a:prstGeom prst="rect">
            <a:avLst/>
          </a:prstGeom>
          <a:noFill/>
        </p:spPr>
        <p:txBody>
          <a:bodyPr wrap="square" rtlCol="0">
            <a:spAutoFit/>
          </a:bodyPr>
          <a:lstStyle/>
          <a:p>
            <a:pPr marL="285750" lvl="0" indent="-285750">
              <a:lnSpc>
                <a:spcPct val="120000"/>
              </a:lnSpc>
              <a:buFont typeface="Arial"/>
              <a:buChar char="•"/>
              <a:defRPr sz="1800"/>
            </a:pPr>
            <a:r>
              <a:rPr lang="de-DE">
                <a:latin typeface="Verdana"/>
                <a:ea typeface="Verdana"/>
                <a:cs typeface="Verdana"/>
                <a:sym typeface="Verdana"/>
              </a:rPr>
              <a:t>VTS ist eine Methode der Bildbetrachtung</a:t>
            </a:r>
          </a:p>
          <a:p>
            <a:pPr marL="285750" lvl="0" indent="-285750">
              <a:lnSpc>
                <a:spcPct val="120000"/>
              </a:lnSpc>
              <a:buFont typeface="Arial"/>
              <a:buChar char="•"/>
              <a:defRPr sz="1800"/>
            </a:pPr>
            <a:r>
              <a:rPr lang="de-DE">
                <a:latin typeface="Verdana"/>
                <a:ea typeface="Verdana"/>
                <a:cs typeface="Verdana"/>
                <a:sym typeface="Verdana"/>
              </a:rPr>
              <a:t>Schafft neue Erfahrungen (Plattform für Austausch)</a:t>
            </a:r>
          </a:p>
          <a:p>
            <a:pPr marL="285750" lvl="0" indent="-285750">
              <a:lnSpc>
                <a:spcPct val="120000"/>
              </a:lnSpc>
              <a:buFont typeface="Arial"/>
              <a:buChar char="•"/>
              <a:defRPr sz="1800"/>
            </a:pPr>
            <a:r>
              <a:rPr lang="de-DE">
                <a:latin typeface="Verdana"/>
                <a:ea typeface="Verdana"/>
                <a:cs typeface="Verdana"/>
                <a:sym typeface="Verdana"/>
              </a:rPr>
              <a:t>Kein gibt kein „richtig oder falsch“</a:t>
            </a:r>
          </a:p>
          <a:p>
            <a:pPr marL="285750" lvl="0" indent="-285750">
              <a:lnSpc>
                <a:spcPct val="120000"/>
              </a:lnSpc>
              <a:buFont typeface="Arial"/>
              <a:buChar char="•"/>
              <a:defRPr sz="1800"/>
            </a:pPr>
            <a:r>
              <a:rPr lang="de-DE">
                <a:latin typeface="Verdana"/>
                <a:ea typeface="Verdana"/>
                <a:cs typeface="Verdana"/>
                <a:sym typeface="Verdana"/>
              </a:rPr>
              <a:t>Es erfordert keine speziellen Voraussetzungen</a:t>
            </a:r>
          </a:p>
          <a:p>
            <a:pPr marL="285750" lvl="0" indent="-285750">
              <a:lnSpc>
                <a:spcPct val="120000"/>
              </a:lnSpc>
              <a:buFont typeface="Arial"/>
              <a:buChar char="•"/>
              <a:defRPr sz="1800"/>
            </a:pPr>
            <a:r>
              <a:rPr lang="de-DE">
                <a:latin typeface="Verdana"/>
                <a:ea typeface="Verdana"/>
                <a:cs typeface="Verdana"/>
                <a:sym typeface="Verdana"/>
              </a:rPr>
              <a:t>Instrument zur einständigen Nutzung (ABC)</a:t>
            </a:r>
          </a:p>
          <a:p>
            <a:pPr marL="285750" lvl="0" indent="-285750">
              <a:lnSpc>
                <a:spcPct val="120000"/>
              </a:lnSpc>
              <a:buFont typeface="Arial"/>
              <a:buChar char="•"/>
              <a:defRPr sz="1800"/>
            </a:pPr>
            <a:r>
              <a:rPr lang="de-DE">
                <a:latin typeface="Verdana"/>
                <a:ea typeface="Verdana"/>
                <a:cs typeface="Verdana"/>
                <a:sym typeface="Verdana"/>
              </a:rPr>
              <a:t>Der VTS-Experte fungiert als Moderator</a:t>
            </a:r>
          </a:p>
          <a:p>
            <a:pPr marL="285750" lvl="0" indent="-285750">
              <a:lnSpc>
                <a:spcPct val="120000"/>
              </a:lnSpc>
              <a:buFont typeface="Arial"/>
              <a:buChar char="•"/>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Aus den unterschiedlichen Sichtweisen ergeben sich eigene, aber auch gemeinsame Ideen und ein gutes, eigenständiges Denken. </a:t>
            </a:r>
          </a:p>
        </p:txBody>
      </p:sp>
      <p:sp>
        <p:nvSpPr>
          <p:cNvPr id="8" name="Textfeld 7"/>
          <p:cNvSpPr txBox="1"/>
          <p:nvPr/>
        </p:nvSpPr>
        <p:spPr>
          <a:xfrm>
            <a:off x="1440000" y="1620000"/>
            <a:ext cx="6561000" cy="677108"/>
          </a:xfrm>
          <a:prstGeom prst="rect">
            <a:avLst/>
          </a:prstGeom>
          <a:noFill/>
        </p:spPr>
        <p:txBody>
          <a:bodyPr wrap="square" rtlCol="0">
            <a:spAutoFit/>
          </a:bodyPr>
          <a:lstStyle/>
          <a:p>
            <a:r>
              <a:rPr lang="de-DE" sz="2400">
                <a:solidFill>
                  <a:srgbClr val="FF6600"/>
                </a:solidFill>
              </a:rPr>
              <a:t>Visual Thinking Strategies (VTS)</a:t>
            </a:r>
          </a:p>
          <a:p>
            <a:r>
              <a:rPr lang="de-DE" sz="1400">
                <a:solidFill>
                  <a:srgbClr val="FF6600"/>
                </a:solidFill>
              </a:rPr>
              <a:t>Die Entdeckung visueller Wahrnehmung und die Förderung eigenständigen Denkens</a:t>
            </a:r>
            <a:endParaRPr lang="de-DE" sz="1400" b="1" dirty="0" smtClean="0">
              <a:solidFill>
                <a:srgbClr val="FF6600"/>
              </a:solidFill>
              <a:latin typeface="Times"/>
              <a:cs typeface="Times"/>
            </a:endParaRPr>
          </a:p>
        </p:txBody>
      </p:sp>
    </p:spTree>
    <p:extLst>
      <p:ext uri="{BB962C8B-B14F-4D97-AF65-F5344CB8AC3E}">
        <p14:creationId xmlns:p14="http://schemas.microsoft.com/office/powerpoint/2010/main" val="19367532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rgbClr val="FF6600"/>
                </a:solidFill>
                <a:latin typeface="Times"/>
                <a:cs typeface="Times"/>
              </a:rPr>
              <a:t>VTS</a:t>
            </a:r>
            <a:r>
              <a:rPr lang="de-DE" sz="1200" dirty="0" smtClean="0">
                <a:solidFill>
                  <a:schemeClr val="bg1"/>
                </a:solidFill>
                <a:latin typeface="Times"/>
                <a:cs typeface="Times"/>
              </a:rPr>
              <a:t>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1333500" y="2247900"/>
            <a:ext cx="6578600" cy="3693320"/>
          </a:xfrm>
          <a:prstGeom prst="rect">
            <a:avLst/>
          </a:prstGeom>
          <a:noFill/>
        </p:spPr>
        <p:txBody>
          <a:bodyPr wrap="square" rtlCol="0">
            <a:spAutoFit/>
          </a:bodyPr>
          <a:lstStyle/>
          <a:p>
            <a:pPr lvl="0">
              <a:lnSpc>
                <a:spcPct val="120000"/>
              </a:lnSpc>
              <a:defRPr sz="1800"/>
            </a:pPr>
            <a:r>
              <a:rPr lang="de-DE">
                <a:latin typeface="Verdana"/>
                <a:ea typeface="Verdana"/>
                <a:cs typeface="Verdana"/>
                <a:sym typeface="Verdana"/>
              </a:rPr>
              <a:t>Voraussetzungen für die VTS-Diskussion:</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	– ein Bild </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	– ein Moderator </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	– eine Gruppe von Menschen</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	– ein Moment der Ruhe um das Bild zu betrachten</a:t>
            </a:r>
          </a:p>
          <a:p>
            <a:pPr lvl="0">
              <a:lnSpc>
                <a:spcPct val="120000"/>
              </a:lnSpc>
              <a:defRPr sz="1800"/>
            </a:pPr>
            <a:r>
              <a:rPr lang="de-DE">
                <a:latin typeface="Verdana"/>
                <a:ea typeface="Verdana"/>
                <a:cs typeface="Verdana"/>
                <a:sym typeface="Verdana"/>
              </a:rPr>
              <a:t>	</a:t>
            </a:r>
          </a:p>
          <a:p>
            <a:endParaRPr lang="de-DE"/>
          </a:p>
        </p:txBody>
      </p:sp>
      <p:sp>
        <p:nvSpPr>
          <p:cNvPr id="8" name="Textfeld 7"/>
          <p:cNvSpPr txBox="1"/>
          <p:nvPr/>
        </p:nvSpPr>
        <p:spPr>
          <a:xfrm>
            <a:off x="1346200" y="1620000"/>
            <a:ext cx="6264506" cy="461665"/>
          </a:xfrm>
          <a:prstGeom prst="rect">
            <a:avLst/>
          </a:prstGeom>
          <a:noFill/>
        </p:spPr>
        <p:txBody>
          <a:bodyPr wrap="square" rtlCol="0">
            <a:spAutoFit/>
          </a:bodyPr>
          <a:lstStyle/>
          <a:p>
            <a:r>
              <a:rPr lang="de-DE" sz="2400">
                <a:solidFill>
                  <a:srgbClr val="FF6600"/>
                </a:solidFill>
              </a:rPr>
              <a:t>Wie funktioniert VTS?</a:t>
            </a:r>
            <a:endParaRPr lang="de-DE" sz="2400" b="1" dirty="0" smtClean="0">
              <a:solidFill>
                <a:srgbClr val="FF6600"/>
              </a:solidFill>
              <a:latin typeface="Times"/>
              <a:cs typeface="Times"/>
            </a:endParaRPr>
          </a:p>
        </p:txBody>
      </p:sp>
    </p:spTree>
    <p:extLst>
      <p:ext uri="{BB962C8B-B14F-4D97-AF65-F5344CB8AC3E}">
        <p14:creationId xmlns:p14="http://schemas.microsoft.com/office/powerpoint/2010/main" val="3980606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rgbClr val="FF6600"/>
                </a:solidFill>
                <a:latin typeface="Times"/>
                <a:cs typeface="Times"/>
              </a:rPr>
              <a:t>VTS</a:t>
            </a:r>
            <a:r>
              <a:rPr lang="de-DE" sz="1200" dirty="0" smtClean="0">
                <a:solidFill>
                  <a:schemeClr val="bg1"/>
                </a:solidFill>
                <a:latin typeface="Times"/>
                <a:cs typeface="Times"/>
              </a:rPr>
              <a:t>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1440000" y="2520000"/>
            <a:ext cx="6942000" cy="3139321"/>
          </a:xfrm>
          <a:prstGeom prst="rect">
            <a:avLst/>
          </a:prstGeom>
          <a:noFill/>
        </p:spPr>
        <p:txBody>
          <a:bodyPr wrap="square" rtlCol="0">
            <a:spAutoFit/>
          </a:bodyPr>
          <a:lstStyle/>
          <a:p>
            <a:r>
              <a:rPr lang="de-DE">
                <a:latin typeface="Verdana"/>
                <a:cs typeface="Verdana"/>
              </a:rPr>
              <a:t>EIN MOMENT DER RUHE UM DAS BILD ZU BETRACHTEN</a:t>
            </a:r>
          </a:p>
          <a:p>
            <a:endParaRPr lang="de-DE">
              <a:latin typeface="Verdana"/>
              <a:cs typeface="Verdana"/>
            </a:endParaRPr>
          </a:p>
          <a:p>
            <a:r>
              <a:rPr lang="de-DE">
                <a:latin typeface="Verdana"/>
                <a:cs typeface="Verdana"/>
              </a:rPr>
              <a:t>Frage 1 (starten): </a:t>
            </a:r>
          </a:p>
          <a:p>
            <a:r>
              <a:rPr lang="de-DE">
                <a:solidFill>
                  <a:srgbClr val="FF6600"/>
                </a:solidFill>
                <a:latin typeface="Verdana"/>
                <a:cs typeface="Verdana"/>
              </a:rPr>
              <a:t>Was passiert in diesem Bild?</a:t>
            </a:r>
          </a:p>
          <a:p>
            <a:endParaRPr lang="de-DE">
              <a:latin typeface="Verdana"/>
              <a:cs typeface="Verdana"/>
            </a:endParaRPr>
          </a:p>
          <a:p>
            <a:r>
              <a:rPr lang="de-DE">
                <a:latin typeface="Verdana"/>
                <a:cs typeface="Verdana"/>
              </a:rPr>
              <a:t>Frage 2 (wenn angebracht): </a:t>
            </a:r>
          </a:p>
          <a:p>
            <a:r>
              <a:rPr lang="de-DE">
                <a:solidFill>
                  <a:srgbClr val="FF6600"/>
                </a:solidFill>
                <a:latin typeface="Verdana"/>
                <a:cs typeface="Verdana"/>
              </a:rPr>
              <a:t>Was sehen Sie, dass Sie das sagen können?</a:t>
            </a:r>
          </a:p>
          <a:p>
            <a:endParaRPr lang="de-DE">
              <a:latin typeface="Verdana"/>
              <a:cs typeface="Verdana"/>
            </a:endParaRPr>
          </a:p>
          <a:p>
            <a:r>
              <a:rPr lang="de-DE">
                <a:latin typeface="Verdana"/>
                <a:cs typeface="Verdana"/>
              </a:rPr>
              <a:t>Frage 3 (laufend): </a:t>
            </a:r>
          </a:p>
          <a:p>
            <a:r>
              <a:rPr lang="de-DE">
                <a:solidFill>
                  <a:srgbClr val="FF6600"/>
                </a:solidFill>
                <a:latin typeface="Verdana"/>
                <a:cs typeface="Verdana"/>
              </a:rPr>
              <a:t>Was können Sie (wir) sonst noch finden?</a:t>
            </a:r>
          </a:p>
          <a:p>
            <a:endParaRPr lang="de-DE">
              <a:latin typeface="Verdana"/>
              <a:cs typeface="Verdana"/>
            </a:endParaRPr>
          </a:p>
        </p:txBody>
      </p:sp>
      <p:sp>
        <p:nvSpPr>
          <p:cNvPr id="8" name="Textfeld 7"/>
          <p:cNvSpPr txBox="1"/>
          <p:nvPr/>
        </p:nvSpPr>
        <p:spPr>
          <a:xfrm>
            <a:off x="1397000" y="1620000"/>
            <a:ext cx="6213706" cy="461665"/>
          </a:xfrm>
          <a:prstGeom prst="rect">
            <a:avLst/>
          </a:prstGeom>
          <a:noFill/>
        </p:spPr>
        <p:txBody>
          <a:bodyPr wrap="square" rtlCol="0">
            <a:spAutoFit/>
          </a:bodyPr>
          <a:lstStyle/>
          <a:p>
            <a:r>
              <a:rPr lang="de-DE" sz="2400">
                <a:solidFill>
                  <a:srgbClr val="FF6600"/>
                </a:solidFill>
                <a:latin typeface="Verdana"/>
                <a:cs typeface="Verdana"/>
              </a:rPr>
              <a:t>Die drei Kernfragen von VTS</a:t>
            </a:r>
            <a:endParaRPr lang="de-DE" sz="2400" b="1" dirty="0" smtClean="0">
              <a:solidFill>
                <a:srgbClr val="FF6600"/>
              </a:solidFill>
              <a:latin typeface="Verdana"/>
              <a:cs typeface="Verdana"/>
            </a:endParaRPr>
          </a:p>
        </p:txBody>
      </p:sp>
    </p:spTree>
    <p:extLst>
      <p:ext uri="{BB962C8B-B14F-4D97-AF65-F5344CB8AC3E}">
        <p14:creationId xmlns:p14="http://schemas.microsoft.com/office/powerpoint/2010/main" val="23656461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6858000"/>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Credit Daniel Ochoa de Olza:Associated Press_NYT_21.11.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7132"/>
            <a:ext cx="9144000" cy="6096000"/>
          </a:xfrm>
          <a:prstGeom prst="rect">
            <a:avLst/>
          </a:prstGeom>
        </p:spPr>
      </p:pic>
    </p:spTree>
    <p:extLst>
      <p:ext uri="{BB962C8B-B14F-4D97-AF65-F5344CB8AC3E}">
        <p14:creationId xmlns:p14="http://schemas.microsoft.com/office/powerpoint/2010/main" val="28585347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rgbClr val="FF6600"/>
                </a:solidFill>
                <a:latin typeface="Times"/>
                <a:cs typeface="Times"/>
              </a:rPr>
              <a:t>VTS</a:t>
            </a:r>
            <a:r>
              <a:rPr lang="de-DE" sz="1200" dirty="0" smtClean="0">
                <a:solidFill>
                  <a:schemeClr val="bg1"/>
                </a:solidFill>
                <a:latin typeface="Times"/>
                <a:cs typeface="Times"/>
              </a:rPr>
              <a:t>          Technik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1440000" y="2520000"/>
            <a:ext cx="6942000" cy="3139321"/>
          </a:xfrm>
          <a:prstGeom prst="rect">
            <a:avLst/>
          </a:prstGeom>
          <a:noFill/>
        </p:spPr>
        <p:txBody>
          <a:bodyPr wrap="square" rtlCol="0">
            <a:spAutoFit/>
          </a:bodyPr>
          <a:lstStyle/>
          <a:p>
            <a:r>
              <a:rPr lang="de-DE">
                <a:latin typeface="Verdana"/>
                <a:cs typeface="Verdana"/>
              </a:rPr>
              <a:t>EIN MOMENT DER RUHE UM DAS BILD ZU BETRACHTEN</a:t>
            </a:r>
          </a:p>
          <a:p>
            <a:endParaRPr lang="de-DE">
              <a:latin typeface="Verdana"/>
              <a:cs typeface="Verdana"/>
            </a:endParaRPr>
          </a:p>
          <a:p>
            <a:r>
              <a:rPr lang="de-DE">
                <a:latin typeface="Verdana"/>
                <a:cs typeface="Verdana"/>
              </a:rPr>
              <a:t>Frage 1 (starten): </a:t>
            </a:r>
          </a:p>
          <a:p>
            <a:r>
              <a:rPr lang="de-DE">
                <a:solidFill>
                  <a:srgbClr val="FF6600"/>
                </a:solidFill>
                <a:latin typeface="Verdana"/>
                <a:cs typeface="Verdana"/>
              </a:rPr>
              <a:t>Was passiert in diesem Bild?</a:t>
            </a:r>
          </a:p>
          <a:p>
            <a:endParaRPr lang="de-DE">
              <a:latin typeface="Verdana"/>
              <a:cs typeface="Verdana"/>
            </a:endParaRPr>
          </a:p>
          <a:p>
            <a:r>
              <a:rPr lang="de-DE">
                <a:latin typeface="Verdana"/>
                <a:cs typeface="Verdana"/>
              </a:rPr>
              <a:t>Frage 2 (wenn angebracht): </a:t>
            </a:r>
          </a:p>
          <a:p>
            <a:r>
              <a:rPr lang="de-DE">
                <a:solidFill>
                  <a:srgbClr val="FF6600"/>
                </a:solidFill>
                <a:latin typeface="Verdana"/>
                <a:cs typeface="Verdana"/>
              </a:rPr>
              <a:t>Was sehen Sie, dass Sie das sagen können?</a:t>
            </a:r>
          </a:p>
          <a:p>
            <a:endParaRPr lang="de-DE">
              <a:latin typeface="Verdana"/>
              <a:cs typeface="Verdana"/>
            </a:endParaRPr>
          </a:p>
          <a:p>
            <a:r>
              <a:rPr lang="de-DE">
                <a:latin typeface="Verdana"/>
                <a:cs typeface="Verdana"/>
              </a:rPr>
              <a:t>Frage 3 (laufend): </a:t>
            </a:r>
          </a:p>
          <a:p>
            <a:r>
              <a:rPr lang="de-DE">
                <a:solidFill>
                  <a:srgbClr val="FF6600"/>
                </a:solidFill>
                <a:latin typeface="Verdana"/>
                <a:cs typeface="Verdana"/>
              </a:rPr>
              <a:t>Was können Sie (wir) sonst noch finden?</a:t>
            </a:r>
          </a:p>
          <a:p>
            <a:endParaRPr lang="de-DE">
              <a:latin typeface="Verdana"/>
              <a:cs typeface="Verdana"/>
            </a:endParaRPr>
          </a:p>
        </p:txBody>
      </p:sp>
      <p:sp>
        <p:nvSpPr>
          <p:cNvPr id="8" name="Textfeld 7"/>
          <p:cNvSpPr txBox="1"/>
          <p:nvPr/>
        </p:nvSpPr>
        <p:spPr>
          <a:xfrm>
            <a:off x="1397000" y="1620000"/>
            <a:ext cx="6213706" cy="461665"/>
          </a:xfrm>
          <a:prstGeom prst="rect">
            <a:avLst/>
          </a:prstGeom>
          <a:noFill/>
        </p:spPr>
        <p:txBody>
          <a:bodyPr wrap="square" rtlCol="0">
            <a:spAutoFit/>
          </a:bodyPr>
          <a:lstStyle/>
          <a:p>
            <a:r>
              <a:rPr lang="de-DE" sz="2400">
                <a:solidFill>
                  <a:srgbClr val="FF6600"/>
                </a:solidFill>
                <a:latin typeface="Verdana"/>
                <a:cs typeface="Verdana"/>
              </a:rPr>
              <a:t>Die drei Kernfragen von VTS</a:t>
            </a:r>
            <a:endParaRPr lang="de-DE" sz="2400" b="1" dirty="0" smtClean="0">
              <a:solidFill>
                <a:srgbClr val="FF6600"/>
              </a:solidFill>
              <a:latin typeface="Verdana"/>
              <a:cs typeface="Verdana"/>
            </a:endParaRPr>
          </a:p>
        </p:txBody>
      </p:sp>
    </p:spTree>
    <p:extLst>
      <p:ext uri="{BB962C8B-B14F-4D97-AF65-F5344CB8AC3E}">
        <p14:creationId xmlns:p14="http://schemas.microsoft.com/office/powerpoint/2010/main" val="1443504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a:t>
            </a:r>
            <a:r>
              <a:rPr lang="de-DE" sz="1200" dirty="0" smtClean="0">
                <a:solidFill>
                  <a:srgbClr val="FF6600"/>
                </a:solidFill>
                <a:latin typeface="Times"/>
                <a:cs typeface="Times"/>
              </a:rPr>
              <a:t>Technik </a:t>
            </a:r>
            <a:r>
              <a:rPr lang="de-DE" sz="1200" dirty="0" smtClean="0">
                <a:solidFill>
                  <a:schemeClr val="bg1"/>
                </a:solidFill>
                <a:latin typeface="Times"/>
                <a:cs typeface="Times"/>
              </a:rPr>
              <a:t>         Ergebnisse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1079500" y="1917700"/>
            <a:ext cx="7289800" cy="4618702"/>
          </a:xfrm>
          <a:prstGeom prst="rect">
            <a:avLst/>
          </a:prstGeom>
          <a:noFill/>
        </p:spPr>
        <p:txBody>
          <a:bodyPr wrap="square" rtlCol="0">
            <a:spAutoFit/>
          </a:bodyPr>
          <a:lstStyle/>
          <a:p>
            <a:pPr lvl="0">
              <a:lnSpc>
                <a:spcPct val="120000"/>
              </a:lnSpc>
              <a:defRPr sz="1800"/>
            </a:pPr>
            <a:r>
              <a:rPr lang="de-DE">
                <a:latin typeface="Verdana"/>
                <a:ea typeface="Verdana"/>
                <a:cs typeface="Verdana"/>
                <a:sym typeface="Verdana"/>
              </a:rPr>
              <a:t>1) Ein Moment der Ruhe</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2) Beherrschen der 3 Kernfragen</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3) Aufmerksam zuhören - auf Bildinhalte hinzeigen</a:t>
            </a:r>
          </a:p>
          <a:p>
            <a:pPr lvl="0">
              <a:lnSpc>
                <a:spcPct val="120000"/>
              </a:lnSpc>
              <a:defRPr sz="1800"/>
            </a:pPr>
            <a:endParaRPr lang="de-DE" b="1">
              <a:latin typeface="Verdana"/>
              <a:ea typeface="Verdana"/>
              <a:cs typeface="Verdana"/>
              <a:sym typeface="Verdana"/>
            </a:endParaRPr>
          </a:p>
          <a:p>
            <a:pPr lvl="0">
              <a:lnSpc>
                <a:spcPct val="120000"/>
              </a:lnSpc>
              <a:defRPr sz="1800"/>
            </a:pPr>
            <a:r>
              <a:rPr lang="de-DE">
                <a:latin typeface="Verdana"/>
                <a:ea typeface="Verdana"/>
                <a:cs typeface="Verdana"/>
                <a:sym typeface="Verdana"/>
              </a:rPr>
              <a:t>4) Paraphrasieren und dabei auf Bildinhalte hinzeige</a:t>
            </a:r>
          </a:p>
          <a:p>
            <a:pPr lvl="0">
              <a:lnSpc>
                <a:spcPct val="120000"/>
              </a:lnSpc>
              <a:defRPr sz="1800"/>
            </a:pPr>
            <a:r>
              <a:rPr lang="de-DE">
                <a:latin typeface="Verdana"/>
                <a:ea typeface="Verdana"/>
                <a:cs typeface="Verdana"/>
                <a:sym typeface="Verdana"/>
              </a:rPr>
              <a:t>     - verknüpfen von Meinungen</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5) Sicherstellen dass man die Beiträge richtig verstanden hat</a:t>
            </a:r>
          </a:p>
          <a:p>
            <a:pPr lvl="0">
              <a:lnSpc>
                <a:spcPct val="120000"/>
              </a:lnSpc>
              <a:defRPr sz="1800"/>
            </a:pPr>
            <a:endParaRPr lang="de-DE">
              <a:latin typeface="Verdana"/>
              <a:ea typeface="Verdana"/>
              <a:cs typeface="Verdana"/>
              <a:sym typeface="Verdana"/>
            </a:endParaRPr>
          </a:p>
          <a:p>
            <a:pPr lvl="0">
              <a:lnSpc>
                <a:spcPct val="120000"/>
              </a:lnSpc>
              <a:defRPr sz="1800"/>
            </a:pPr>
            <a:r>
              <a:rPr lang="de-DE">
                <a:latin typeface="Verdana"/>
                <a:ea typeface="Verdana"/>
                <a:cs typeface="Verdana"/>
                <a:sym typeface="Verdana"/>
              </a:rPr>
              <a:t>6) Neutral bleiben und keine eigene Meinung vertreten       </a:t>
            </a:r>
          </a:p>
          <a:p>
            <a:pPr lvl="0">
              <a:lnSpc>
                <a:spcPct val="120000"/>
              </a:lnSpc>
              <a:defRPr sz="1800"/>
            </a:pPr>
            <a:r>
              <a:rPr lang="de-DE">
                <a:latin typeface="Verdana"/>
                <a:ea typeface="Verdana"/>
                <a:cs typeface="Verdana"/>
                <a:sym typeface="Verdana"/>
              </a:rPr>
              <a:t>    (kein Lob, kein Tadel)</a:t>
            </a:r>
          </a:p>
          <a:p>
            <a:endParaRPr lang="de-DE" sz="2000" b="1" baseline="30000"/>
          </a:p>
        </p:txBody>
      </p:sp>
      <p:sp>
        <p:nvSpPr>
          <p:cNvPr id="8" name="Textfeld 7"/>
          <p:cNvSpPr txBox="1"/>
          <p:nvPr/>
        </p:nvSpPr>
        <p:spPr>
          <a:xfrm>
            <a:off x="1084400" y="1327900"/>
            <a:ext cx="6170706" cy="461665"/>
          </a:xfrm>
          <a:prstGeom prst="rect">
            <a:avLst/>
          </a:prstGeom>
          <a:noFill/>
        </p:spPr>
        <p:txBody>
          <a:bodyPr wrap="square" rtlCol="0">
            <a:spAutoFit/>
          </a:bodyPr>
          <a:lstStyle/>
          <a:p>
            <a:r>
              <a:rPr lang="de-DE" sz="2400" dirty="0" smtClean="0">
                <a:solidFill>
                  <a:srgbClr val="ED7D31"/>
                </a:solidFill>
                <a:latin typeface="Verdana"/>
                <a:cs typeface="Verdana"/>
              </a:rPr>
              <a:t>Die Technik von VTS</a:t>
            </a:r>
          </a:p>
        </p:txBody>
      </p:sp>
    </p:spTree>
    <p:extLst>
      <p:ext uri="{BB962C8B-B14F-4D97-AF65-F5344CB8AC3E}">
        <p14:creationId xmlns:p14="http://schemas.microsoft.com/office/powerpoint/2010/main" val="32623594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a:t>    </a:t>
            </a:r>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Technik          </a:t>
            </a:r>
            <a:r>
              <a:rPr lang="de-DE" sz="1200" dirty="0" smtClean="0">
                <a:solidFill>
                  <a:srgbClr val="FF6600"/>
                </a:solidFill>
                <a:latin typeface="Times"/>
                <a:cs typeface="Times"/>
              </a:rPr>
              <a:t>Ergebnisse</a:t>
            </a:r>
            <a:r>
              <a:rPr lang="de-DE" sz="1200" dirty="0" smtClean="0">
                <a:solidFill>
                  <a:schemeClr val="bg1"/>
                </a:solidFill>
                <a:latin typeface="Times"/>
                <a:cs typeface="Times"/>
              </a:rPr>
              <a:t>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863600" y="2057400"/>
            <a:ext cx="7429500" cy="4031873"/>
          </a:xfrm>
          <a:prstGeom prst="rect">
            <a:avLst/>
          </a:prstGeom>
          <a:noFill/>
        </p:spPr>
        <p:txBody>
          <a:bodyPr wrap="square" rtlCol="0">
            <a:spAutoFit/>
          </a:bodyPr>
          <a:lstStyle/>
          <a:p>
            <a:pPr marL="342900" indent="-342900">
              <a:buFont typeface="+mj-lt"/>
              <a:buAutoNum type="arabicPeriod"/>
            </a:pPr>
            <a:r>
              <a:rPr lang="de-DE" sz="1600">
                <a:latin typeface="Verdana"/>
                <a:cs typeface="Verdana"/>
              </a:rPr>
              <a:t>Sprachförderung / eigenständiges vernetztes Denken</a:t>
            </a:r>
          </a:p>
          <a:p>
            <a:r>
              <a:rPr lang="de-DE" sz="1600">
                <a:latin typeface="Verdana"/>
                <a:cs typeface="Verdana"/>
              </a:rPr>
              <a:t>       (Wortschatz, Grammatik, Fähigkeit komplexe Sachverhalte    </a:t>
            </a:r>
          </a:p>
          <a:p>
            <a:r>
              <a:rPr lang="de-DE" sz="1600">
                <a:latin typeface="Verdana"/>
                <a:cs typeface="Verdana"/>
              </a:rPr>
              <a:t>       sprachlich zu erfassen</a:t>
            </a:r>
          </a:p>
          <a:p>
            <a:endParaRPr lang="de-DE" sz="1600">
              <a:latin typeface="Verdana"/>
              <a:cs typeface="Verdana"/>
            </a:endParaRPr>
          </a:p>
          <a:p>
            <a:r>
              <a:rPr lang="de-DE" sz="1600">
                <a:latin typeface="Verdana"/>
                <a:cs typeface="Verdana"/>
              </a:rPr>
              <a:t>2.    Soziale Kompetenz (Gesprächsregeln)</a:t>
            </a:r>
          </a:p>
          <a:p>
            <a:r>
              <a:rPr lang="de-DE" sz="1600">
                <a:latin typeface="Verdana"/>
                <a:cs typeface="Verdana"/>
              </a:rPr>
              <a:t>       - Kommunikationskultur: zuhören, verstehen, stehen lassen,   </a:t>
            </a:r>
          </a:p>
          <a:p>
            <a:r>
              <a:rPr lang="de-DE" sz="1600">
                <a:latin typeface="Verdana"/>
                <a:cs typeface="Verdana"/>
              </a:rPr>
              <a:t>         sich gegenseitig wert schätzen, sich aufeinander beziehen,            </a:t>
            </a:r>
          </a:p>
          <a:p>
            <a:r>
              <a:rPr lang="de-DE" sz="1600">
                <a:latin typeface="Verdana"/>
                <a:cs typeface="Verdana"/>
              </a:rPr>
              <a:t>         Beiträge der Anderen kritisch reflektieren</a:t>
            </a:r>
          </a:p>
          <a:p>
            <a:r>
              <a:rPr lang="de-DE" sz="1600">
                <a:latin typeface="Verdana"/>
                <a:cs typeface="Verdana"/>
              </a:rPr>
              <a:t>       - aktive Teilnahme an einem Gruppenprozess</a:t>
            </a:r>
          </a:p>
          <a:p>
            <a:r>
              <a:rPr lang="de-DE" sz="1600">
                <a:latin typeface="Verdana"/>
                <a:cs typeface="Verdana"/>
              </a:rPr>
              <a:t>       - ein gutes Team-Mitglied sein</a:t>
            </a:r>
          </a:p>
          <a:p>
            <a:r>
              <a:rPr lang="de-DE" sz="1600">
                <a:latin typeface="Verdana"/>
                <a:cs typeface="Verdana"/>
              </a:rPr>
              <a:t>       - Konfliktlösungskompetenz</a:t>
            </a:r>
          </a:p>
          <a:p>
            <a:endParaRPr lang="de-DE" sz="1600">
              <a:latin typeface="Verdana"/>
              <a:cs typeface="Verdana"/>
            </a:endParaRPr>
          </a:p>
          <a:p>
            <a:pPr marL="342900" indent="-342900">
              <a:buAutoNum type="arabicPeriod" startAt="3"/>
            </a:pPr>
            <a:r>
              <a:rPr lang="de-DE" sz="1600">
                <a:latin typeface="Verdana"/>
                <a:cs typeface="Verdana"/>
              </a:rPr>
              <a:t>Selbstbewusstsein / Selbstwert</a:t>
            </a:r>
          </a:p>
          <a:p>
            <a:endParaRPr lang="de-DE" sz="1600">
              <a:latin typeface="Verdana"/>
              <a:cs typeface="Verdana"/>
            </a:endParaRPr>
          </a:p>
          <a:p>
            <a:r>
              <a:rPr lang="de-DE" sz="1600">
                <a:latin typeface="Verdana"/>
                <a:cs typeface="Verdana"/>
              </a:rPr>
              <a:t>4.   Staatsbürgerschaftsbewusstsein </a:t>
            </a:r>
          </a:p>
          <a:p>
            <a:r>
              <a:rPr lang="de-DE" sz="1600">
                <a:latin typeface="Verdana"/>
                <a:cs typeface="Verdana"/>
              </a:rPr>
              <a:t>       - Praktizieren demokratischer Werte in einem öffentlichen Raum</a:t>
            </a:r>
            <a:endParaRPr lang="de-DE" sz="1600" baseline="30000">
              <a:latin typeface="Verdana"/>
              <a:cs typeface="Verdana"/>
            </a:endParaRPr>
          </a:p>
        </p:txBody>
      </p:sp>
      <p:sp>
        <p:nvSpPr>
          <p:cNvPr id="8" name="Textfeld 7"/>
          <p:cNvSpPr txBox="1"/>
          <p:nvPr/>
        </p:nvSpPr>
        <p:spPr>
          <a:xfrm>
            <a:off x="850900" y="1308100"/>
            <a:ext cx="6883400" cy="461665"/>
          </a:xfrm>
          <a:prstGeom prst="rect">
            <a:avLst/>
          </a:prstGeom>
          <a:noFill/>
        </p:spPr>
        <p:txBody>
          <a:bodyPr wrap="square" rtlCol="0">
            <a:spAutoFit/>
          </a:bodyPr>
          <a:lstStyle/>
          <a:p>
            <a:r>
              <a:rPr lang="de-DE" sz="2400" dirty="0" smtClean="0">
                <a:solidFill>
                  <a:srgbClr val="ED7D31"/>
                </a:solidFill>
                <a:latin typeface="Verdana"/>
                <a:cs typeface="Verdana"/>
              </a:rPr>
              <a:t>Kompetenzentwicklung auf der Metaebene</a:t>
            </a:r>
          </a:p>
        </p:txBody>
      </p:sp>
    </p:spTree>
    <p:extLst>
      <p:ext uri="{BB962C8B-B14F-4D97-AF65-F5344CB8AC3E}">
        <p14:creationId xmlns:p14="http://schemas.microsoft.com/office/powerpoint/2010/main" val="1456493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1111222"/>
          </a:xfrm>
          <a:prstGeom prst="rect">
            <a:avLst/>
          </a:prstGeom>
          <a:solidFill>
            <a:srgbClr val="3840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Siegel Angelika ne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8" y="54000"/>
            <a:ext cx="952535" cy="957521"/>
          </a:xfrm>
          <a:prstGeom prst="rect">
            <a:avLst/>
          </a:prstGeom>
        </p:spPr>
      </p:pic>
      <p:sp>
        <p:nvSpPr>
          <p:cNvPr id="4" name="Textfeld 3"/>
          <p:cNvSpPr txBox="1"/>
          <p:nvPr/>
        </p:nvSpPr>
        <p:spPr>
          <a:xfrm>
            <a:off x="2129117" y="657412"/>
            <a:ext cx="6745941" cy="276999"/>
          </a:xfrm>
          <a:prstGeom prst="rect">
            <a:avLst/>
          </a:prstGeom>
          <a:noFill/>
        </p:spPr>
        <p:txBody>
          <a:bodyPr wrap="square" rtlCol="0">
            <a:spAutoFit/>
          </a:bodyPr>
          <a:lstStyle/>
          <a:p>
            <a:pPr algn="r"/>
            <a:r>
              <a:rPr lang="de-DE" sz="1200" dirty="0" smtClean="0">
                <a:solidFill>
                  <a:schemeClr val="bg1"/>
                </a:solidFill>
                <a:latin typeface="Times"/>
                <a:cs typeface="Times"/>
              </a:rPr>
              <a:t>VTS          Technik          </a:t>
            </a:r>
            <a:r>
              <a:rPr lang="de-DE" sz="1200" dirty="0" smtClean="0">
                <a:solidFill>
                  <a:srgbClr val="FF6600"/>
                </a:solidFill>
                <a:latin typeface="Times"/>
                <a:cs typeface="Times"/>
              </a:rPr>
              <a:t>Ergebnisse</a:t>
            </a:r>
            <a:r>
              <a:rPr lang="de-DE" sz="1200" dirty="0" smtClean="0">
                <a:solidFill>
                  <a:schemeClr val="bg1"/>
                </a:solidFill>
                <a:latin typeface="Times"/>
                <a:cs typeface="Times"/>
              </a:rPr>
              <a:t>          Ausbildung</a:t>
            </a:r>
            <a:endParaRPr lang="de-DE" sz="1200" dirty="0">
              <a:solidFill>
                <a:schemeClr val="bg1"/>
              </a:solidFill>
              <a:latin typeface="Times"/>
              <a:cs typeface="Times"/>
            </a:endParaRPr>
          </a:p>
        </p:txBody>
      </p:sp>
      <p:sp>
        <p:nvSpPr>
          <p:cNvPr id="6" name="Textfeld 5"/>
          <p:cNvSpPr txBox="1"/>
          <p:nvPr/>
        </p:nvSpPr>
        <p:spPr>
          <a:xfrm>
            <a:off x="10453" y="6517344"/>
            <a:ext cx="8924366" cy="246221"/>
          </a:xfrm>
          <a:prstGeom prst="rect">
            <a:avLst/>
          </a:prstGeom>
          <a:noFill/>
        </p:spPr>
        <p:txBody>
          <a:bodyPr wrap="square" rtlCol="0">
            <a:spAutoFit/>
          </a:bodyPr>
          <a:lstStyle/>
          <a:p>
            <a:r>
              <a:rPr lang="de-DE" sz="1000" dirty="0" smtClean="0">
                <a:solidFill>
                  <a:srgbClr val="384045"/>
                </a:solidFill>
                <a:latin typeface="Times"/>
                <a:cs typeface="Times"/>
              </a:rPr>
              <a:t>Angelika Jung         Institut für Visuelle Bildung        </a:t>
            </a:r>
            <a:r>
              <a:rPr lang="de-DE" sz="1000" dirty="0" err="1" smtClean="0">
                <a:solidFill>
                  <a:srgbClr val="384045"/>
                </a:solidFill>
                <a:latin typeface="Times"/>
                <a:cs typeface="Times"/>
              </a:rPr>
              <a:t>www.visbild.com</a:t>
            </a:r>
            <a:endParaRPr lang="de-DE" sz="1000" dirty="0">
              <a:solidFill>
                <a:srgbClr val="384045"/>
              </a:solidFill>
              <a:latin typeface="Times"/>
              <a:cs typeface="Times"/>
            </a:endParaRPr>
          </a:p>
        </p:txBody>
      </p:sp>
      <p:sp>
        <p:nvSpPr>
          <p:cNvPr id="7" name="Textfeld 6"/>
          <p:cNvSpPr txBox="1"/>
          <p:nvPr/>
        </p:nvSpPr>
        <p:spPr>
          <a:xfrm>
            <a:off x="876300" y="2387600"/>
            <a:ext cx="7721600" cy="3323987"/>
          </a:xfrm>
          <a:prstGeom prst="rect">
            <a:avLst/>
          </a:prstGeom>
          <a:noFill/>
        </p:spPr>
        <p:txBody>
          <a:bodyPr wrap="square" rtlCol="0">
            <a:spAutoFit/>
          </a:bodyPr>
          <a:lstStyle/>
          <a:p>
            <a:pPr marL="342900" indent="-342900">
              <a:buAutoNum type="arabicParenR"/>
            </a:pPr>
            <a:r>
              <a:rPr lang="de-DE">
                <a:latin typeface="Verdana"/>
                <a:cs typeface="Verdana"/>
              </a:rPr>
              <a:t>Erlernen einer Moderationstechnik, die offene Diskussion mit immer komplexer werdenden Themen/Bildern ermöglicht</a:t>
            </a:r>
          </a:p>
          <a:p>
            <a:endParaRPr lang="de-DE">
              <a:latin typeface="Verdana"/>
              <a:cs typeface="Verdana"/>
            </a:endParaRPr>
          </a:p>
          <a:p>
            <a:r>
              <a:rPr lang="de-DE">
                <a:latin typeface="Verdana"/>
                <a:cs typeface="Verdana"/>
              </a:rPr>
              <a:t>3) Erhöhtes Beurteilungsvermögen im Erkennen von    </a:t>
            </a:r>
          </a:p>
          <a:p>
            <a:r>
              <a:rPr lang="de-DE">
                <a:latin typeface="Verdana"/>
                <a:cs typeface="Verdana"/>
              </a:rPr>
              <a:t>    Potentialen</a:t>
            </a:r>
          </a:p>
          <a:p>
            <a:endParaRPr lang="de-DE">
              <a:latin typeface="Verdana"/>
              <a:cs typeface="Verdana"/>
            </a:endParaRPr>
          </a:p>
          <a:p>
            <a:r>
              <a:rPr lang="de-DE">
                <a:latin typeface="Verdana"/>
                <a:cs typeface="Verdana"/>
              </a:rPr>
              <a:t>4) Freude an kultureller Bildung sowie an komplexen Themen</a:t>
            </a:r>
          </a:p>
          <a:p>
            <a:endParaRPr lang="de-DE">
              <a:latin typeface="Verdana"/>
              <a:cs typeface="Verdana"/>
            </a:endParaRPr>
          </a:p>
          <a:p>
            <a:r>
              <a:rPr lang="de-DE">
                <a:latin typeface="Verdana"/>
                <a:cs typeface="Verdana"/>
              </a:rPr>
              <a:t>5) Der kommunikative Charakter von VTS fördert den </a:t>
            </a:r>
          </a:p>
          <a:p>
            <a:r>
              <a:rPr lang="de-DE">
                <a:latin typeface="Verdana"/>
                <a:cs typeface="Verdana"/>
              </a:rPr>
              <a:t>    interdisziplinären Austausch im Kollegenkreis und regt </a:t>
            </a:r>
          </a:p>
          <a:p>
            <a:r>
              <a:rPr lang="de-DE">
                <a:latin typeface="Verdana"/>
                <a:cs typeface="Verdana"/>
              </a:rPr>
              <a:t>    unter Umständen sogar zu gemeinsamen Projekten an</a:t>
            </a:r>
          </a:p>
          <a:p>
            <a:endParaRPr lang="de-DE" baseline="30000"/>
          </a:p>
        </p:txBody>
      </p:sp>
      <p:sp>
        <p:nvSpPr>
          <p:cNvPr id="8" name="Textfeld 7"/>
          <p:cNvSpPr txBox="1"/>
          <p:nvPr/>
        </p:nvSpPr>
        <p:spPr>
          <a:xfrm>
            <a:off x="609600" y="1651000"/>
            <a:ext cx="8102600" cy="461665"/>
          </a:xfrm>
          <a:prstGeom prst="rect">
            <a:avLst/>
          </a:prstGeom>
          <a:noFill/>
        </p:spPr>
        <p:txBody>
          <a:bodyPr wrap="square" rtlCol="0">
            <a:spAutoFit/>
          </a:bodyPr>
          <a:lstStyle/>
          <a:p>
            <a:r>
              <a:rPr lang="de-DE" sz="2400" dirty="0">
                <a:solidFill>
                  <a:srgbClr val="ED7D31"/>
                </a:solidFill>
                <a:latin typeface="Verdana"/>
                <a:cs typeface="Verdana"/>
              </a:rPr>
              <a:t>Welche Kompetenzen fördert VTS beim Moderator?</a:t>
            </a:r>
            <a:endParaRPr lang="de-DE" sz="2400" dirty="0" smtClean="0">
              <a:solidFill>
                <a:srgbClr val="ED7D31"/>
              </a:solidFill>
              <a:latin typeface="Verdana"/>
              <a:cs typeface="Verdana"/>
            </a:endParaRPr>
          </a:p>
        </p:txBody>
      </p:sp>
    </p:spTree>
    <p:extLst>
      <p:ext uri="{BB962C8B-B14F-4D97-AF65-F5344CB8AC3E}">
        <p14:creationId xmlns:p14="http://schemas.microsoft.com/office/powerpoint/2010/main" val="1755372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745</Words>
  <Application>Microsoft Macintosh PowerPoint</Application>
  <PresentationFormat>Bildschirmpräsentation (4:3)</PresentationFormat>
  <Paragraphs>116</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Kraler</dc:creator>
  <cp:lastModifiedBy>Angelika Jung</cp:lastModifiedBy>
  <cp:revision>149</cp:revision>
  <dcterms:created xsi:type="dcterms:W3CDTF">2016-01-16T18:10:56Z</dcterms:created>
  <dcterms:modified xsi:type="dcterms:W3CDTF">2017-11-10T11:23:56Z</dcterms:modified>
</cp:coreProperties>
</file>